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Black"/>
      <p:bold r:id="rId16"/>
      <p:boldItalic r:id="rId17"/>
    </p:embeddedFont>
    <p:embeddedFont>
      <p:font typeface="Roboto Thin"/>
      <p:regular r:id="rId18"/>
      <p:bold r:id="rId19"/>
      <p:italic r:id="rId20"/>
      <p:boldItalic r:id="rId21"/>
    </p:embeddedFont>
    <p:embeddedFont>
      <p:font typeface="Caveat"/>
      <p:regular r:id="rId22"/>
      <p:bold r:id="rId23"/>
    </p:embeddedFont>
    <p:embeddedFont>
      <p:font typeface="Roboto"/>
      <p:regular r:id="rId24"/>
      <p:bold r:id="rId25"/>
      <p:italic r:id="rId26"/>
      <p:boldItalic r:id="rId27"/>
    </p:embeddedFont>
    <p:embeddedFont>
      <p:font typeface="Roboto Medium"/>
      <p:regular r:id="rId28"/>
      <p:bold r:id="rId29"/>
      <p:italic r:id="rId30"/>
      <p:boldItalic r:id="rId31"/>
    </p:embeddedFont>
    <p:embeddedFont>
      <p:font typeface="Didact Gothic"/>
      <p:regular r:id="rId32"/>
    </p:embeddedFont>
    <p:embeddedFont>
      <p:font typeface="Roboto Mono Thin"/>
      <p:regular r:id="rId33"/>
      <p:bold r:id="rId34"/>
      <p:italic r:id="rId35"/>
      <p:boldItalic r:id="rId36"/>
    </p:embeddedFont>
    <p:embeddedFont>
      <p:font typeface="Roboto Light"/>
      <p:regular r:id="rId37"/>
      <p:bold r:id="rId38"/>
      <p:italic r:id="rId39"/>
      <p:boldItalic r:id="rId40"/>
    </p:embeddedFont>
    <p:embeddedFont>
      <p:font typeface="Bree Serif"/>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20" Type="http://schemas.openxmlformats.org/officeDocument/2006/relationships/font" Target="fonts/RobotoThin-italic.fntdata"/><Relationship Id="rId41" Type="http://schemas.openxmlformats.org/officeDocument/2006/relationships/font" Target="fonts/BreeSerif-regular.fntdata"/><Relationship Id="rId22" Type="http://schemas.openxmlformats.org/officeDocument/2006/relationships/font" Target="fonts/Caveat-regular.fntdata"/><Relationship Id="rId21" Type="http://schemas.openxmlformats.org/officeDocument/2006/relationships/font" Target="fonts/RobotoThin-boldItalic.fntdata"/><Relationship Id="rId24" Type="http://schemas.openxmlformats.org/officeDocument/2006/relationships/font" Target="fonts/Roboto-regular.fntdata"/><Relationship Id="rId23" Type="http://schemas.openxmlformats.org/officeDocument/2006/relationships/font" Target="fonts/Cave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edium-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7.xml"/><Relationship Id="rId33" Type="http://schemas.openxmlformats.org/officeDocument/2006/relationships/font" Target="fonts/RobotoMonoThin-regular.fntdata"/><Relationship Id="rId10" Type="http://schemas.openxmlformats.org/officeDocument/2006/relationships/slide" Target="slides/slide6.xml"/><Relationship Id="rId32" Type="http://schemas.openxmlformats.org/officeDocument/2006/relationships/font" Target="fonts/DidactGothic-regular.fntdata"/><Relationship Id="rId13" Type="http://schemas.openxmlformats.org/officeDocument/2006/relationships/slide" Target="slides/slide9.xml"/><Relationship Id="rId35" Type="http://schemas.openxmlformats.org/officeDocument/2006/relationships/font" Target="fonts/RobotoMonoThin-italic.fntdata"/><Relationship Id="rId12" Type="http://schemas.openxmlformats.org/officeDocument/2006/relationships/slide" Target="slides/slide8.xml"/><Relationship Id="rId34" Type="http://schemas.openxmlformats.org/officeDocument/2006/relationships/font" Target="fonts/RobotoMonoThin-bold.fntdata"/><Relationship Id="rId15" Type="http://schemas.openxmlformats.org/officeDocument/2006/relationships/slide" Target="slides/slide11.xml"/><Relationship Id="rId37" Type="http://schemas.openxmlformats.org/officeDocument/2006/relationships/font" Target="fonts/RobotoLight-regular.fntdata"/><Relationship Id="rId14" Type="http://schemas.openxmlformats.org/officeDocument/2006/relationships/slide" Target="slides/slide10.xml"/><Relationship Id="rId36" Type="http://schemas.openxmlformats.org/officeDocument/2006/relationships/font" Target="fonts/RobotoMonoThin-boldItalic.fntdata"/><Relationship Id="rId17" Type="http://schemas.openxmlformats.org/officeDocument/2006/relationships/font" Target="fonts/RobotoBlack-boldItalic.fntdata"/><Relationship Id="rId39" Type="http://schemas.openxmlformats.org/officeDocument/2006/relationships/font" Target="fonts/RobotoLight-italic.fntdata"/><Relationship Id="rId16" Type="http://schemas.openxmlformats.org/officeDocument/2006/relationships/font" Target="fonts/RobotoBlack-bold.fntdata"/><Relationship Id="rId38" Type="http://schemas.openxmlformats.org/officeDocument/2006/relationships/font" Target="fonts/RobotoLight-bold.fntdata"/><Relationship Id="rId19" Type="http://schemas.openxmlformats.org/officeDocument/2006/relationships/font" Target="fonts/RobotoThin-bold.fntdata"/><Relationship Id="rId18"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6004375" y="2395700"/>
            <a:ext cx="2876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                TEAM CHARMANDER </a:t>
            </a:r>
            <a:endParaRPr>
              <a:solidFill>
                <a:schemeClr val="accent1"/>
              </a:solidFill>
            </a:endParaRPr>
          </a:p>
        </p:txBody>
      </p:sp>
      <p:sp>
        <p:nvSpPr>
          <p:cNvPr id="102" name="Google Shape;102;p18"/>
          <p:cNvSpPr txBox="1"/>
          <p:nvPr>
            <p:ph idx="1" type="subTitle"/>
          </p:nvPr>
        </p:nvSpPr>
        <p:spPr>
          <a:xfrm>
            <a:off x="5432600" y="3165850"/>
            <a:ext cx="35142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 organic innovation tech team to help everyone</a:t>
            </a:r>
            <a:endParaRPr/>
          </a:p>
        </p:txBody>
      </p:sp>
      <p:sp>
        <p:nvSpPr>
          <p:cNvPr id="103" name="Google Shape;103;p18"/>
          <p:cNvSpPr/>
          <p:nvPr/>
        </p:nvSpPr>
        <p:spPr>
          <a:xfrm>
            <a:off x="2671332" y="4384557"/>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902972" y="1110991"/>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991609" y="1238572"/>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4057308" y="1355860"/>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811287" y="978035"/>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206494" y="798120"/>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469335" y="2553882"/>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2087582" y="2621140"/>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464120" y="2449672"/>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426823" y="1863186"/>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2426823" y="199460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2426823" y="2126027"/>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2426823" y="2390380"/>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2426823" y="2521801"/>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2426823" y="2784642"/>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2426823" y="2916063"/>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2426823" y="3178880"/>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490739" y="1863186"/>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490739" y="1994607"/>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490739" y="2258960"/>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541424" y="1597298"/>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993482" y="1597298"/>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46250" y="203125"/>
            <a:ext cx="1799913" cy="47769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77654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818014" y="1314301"/>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771551" y="2369721"/>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175316" y="4405192"/>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4343064" y="650983"/>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1653609" y="4107942"/>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4279628" y="1603685"/>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4702186" y="427756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3760849" y="2867161"/>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4192256" y="2815860"/>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4639522" y="3528823"/>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4335410" y="2886885"/>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791419" y="2697540"/>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4673235" y="3377319"/>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4055772" y="2771733"/>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4623998" y="3231525"/>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4156" y="4804949"/>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23315" y="4786449"/>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763626" y="1539230"/>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818014" y="484841"/>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3395646" y="484841"/>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3826" y="406060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33826" y="4133953"/>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33826" y="4207282"/>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4391966" y="2280363"/>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075642" y="249735"/>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2483325" y="222376"/>
            <a:ext cx="88622" cy="302221"/>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10750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602268" y="1331409"/>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1282286" y="1349741"/>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912905" y="15036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878521" y="428309"/>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833607" y="393220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09" y="3493670"/>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5015465" y="393220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09" y="1837224"/>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3641666" y="4431923"/>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01212" y="4561808"/>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121494" y="3276684"/>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307911" y="3275148"/>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211643" y="3363785"/>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300281" y="3513538"/>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4083294" y="3226246"/>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4083294" y="3725942"/>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522597" y="178170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629543" y="177866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874878" y="445177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5023095" y="445177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5159099" y="445177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5400537" y="445177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444884" y="4379974"/>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25207" y="4280634"/>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4234564" y="3982641"/>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209588" y="809475"/>
            <a:ext cx="375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highlight>
                  <a:schemeClr val="accent1"/>
                </a:highlight>
                <a:latin typeface="Caveat"/>
                <a:ea typeface="Caveat"/>
                <a:cs typeface="Caveat"/>
                <a:sym typeface="Caveat"/>
              </a:rPr>
              <a:t>NATIONAL LEVEL STARTUP HACKATHON</a:t>
            </a:r>
            <a:r>
              <a:rPr lang="es" sz="1700">
                <a:highlight>
                  <a:schemeClr val="accent1"/>
                </a:highlight>
                <a:latin typeface="Roboto Light"/>
                <a:ea typeface="Roboto Light"/>
                <a:cs typeface="Roboto Light"/>
                <a:sym typeface="Roboto Light"/>
              </a:rPr>
              <a:t> </a:t>
            </a:r>
            <a:endParaRPr sz="1700">
              <a:highlight>
                <a:schemeClr val="accent1"/>
              </a:highlight>
              <a:latin typeface="Roboto Light"/>
              <a:ea typeface="Roboto Light"/>
              <a:cs typeface="Roboto Light"/>
              <a:sym typeface="Roboto Light"/>
            </a:endParaRPr>
          </a:p>
        </p:txBody>
      </p:sp>
      <p:sp>
        <p:nvSpPr>
          <p:cNvPr id="181" name="Google Shape;181;p18"/>
          <p:cNvSpPr txBox="1"/>
          <p:nvPr/>
        </p:nvSpPr>
        <p:spPr>
          <a:xfrm rot="-5399374">
            <a:off x="1409571" y="3471371"/>
            <a:ext cx="164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300">
                <a:highlight>
                  <a:schemeClr val="accent3"/>
                </a:highlight>
                <a:latin typeface="Roboto"/>
                <a:ea typeface="Roboto"/>
                <a:cs typeface="Roboto"/>
                <a:sym typeface="Roboto"/>
              </a:rPr>
              <a:t>2022</a:t>
            </a:r>
            <a:endParaRPr b="1" sz="2300">
              <a:highlight>
                <a:schemeClr val="accent3"/>
              </a:highlight>
              <a:latin typeface="Bree Serif"/>
              <a:ea typeface="Bree Serif"/>
              <a:cs typeface="Bree Serif"/>
              <a:sym typeface="Bree Serif"/>
            </a:endParaRPr>
          </a:p>
        </p:txBody>
      </p:sp>
      <p:pic>
        <p:nvPicPr>
          <p:cNvPr id="182" name="Google Shape;182;p18"/>
          <p:cNvPicPr preferRelativeResize="0"/>
          <p:nvPr/>
        </p:nvPicPr>
        <p:blipFill>
          <a:blip r:embed="rId3">
            <a:alphaModFix/>
          </a:blip>
          <a:stretch>
            <a:fillRect/>
          </a:stretch>
        </p:blipFill>
        <p:spPr>
          <a:xfrm>
            <a:off x="6494300" y="715613"/>
            <a:ext cx="2162658" cy="1601450"/>
          </a:xfrm>
          <a:prstGeom prst="rect">
            <a:avLst/>
          </a:prstGeom>
          <a:noFill/>
          <a:ln>
            <a:noFill/>
          </a:ln>
        </p:spPr>
      </p:pic>
      <p:sp>
        <p:nvSpPr>
          <p:cNvPr id="183" name="Google Shape;183;p18"/>
          <p:cNvSpPr txBox="1"/>
          <p:nvPr/>
        </p:nvSpPr>
        <p:spPr>
          <a:xfrm>
            <a:off x="302775" y="133300"/>
            <a:ext cx="197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chemeClr val="accent1"/>
                </a:solidFill>
                <a:latin typeface="Bree Serif"/>
                <a:ea typeface="Bree Serif"/>
                <a:cs typeface="Bree Serif"/>
                <a:sym typeface="Bree Serif"/>
              </a:rPr>
              <a:t>TECHGIG</a:t>
            </a:r>
            <a:endParaRPr>
              <a:latin typeface="Bree Serif"/>
              <a:ea typeface="Bree Serif"/>
              <a:cs typeface="Bree Serif"/>
              <a:sym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27"/>
          <p:cNvPicPr preferRelativeResize="0"/>
          <p:nvPr/>
        </p:nvPicPr>
        <p:blipFill rotWithShape="1">
          <a:blip r:embed="rId3">
            <a:alphaModFix/>
          </a:blip>
          <a:srcRect b="0" l="15856" r="15856" t="4039"/>
          <a:stretch/>
        </p:blipFill>
        <p:spPr>
          <a:xfrm>
            <a:off x="4506600" y="1453300"/>
            <a:ext cx="1085242" cy="3309200"/>
          </a:xfrm>
          <a:prstGeom prst="rect">
            <a:avLst/>
          </a:prstGeom>
          <a:noFill/>
          <a:ln>
            <a:noFill/>
          </a:ln>
        </p:spPr>
      </p:pic>
      <p:sp>
        <p:nvSpPr>
          <p:cNvPr id="597" name="Google Shape;597;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598" name="Google Shape;598;p27"/>
          <p:cNvPicPr preferRelativeResize="0"/>
          <p:nvPr/>
        </p:nvPicPr>
        <p:blipFill rotWithShape="1">
          <a:blip r:embed="rId4">
            <a:alphaModFix/>
          </a:blip>
          <a:srcRect b="0" l="31458" r="31462" t="0"/>
          <a:stretch/>
        </p:blipFill>
        <p:spPr>
          <a:xfrm>
            <a:off x="311712" y="1453300"/>
            <a:ext cx="1289123" cy="3309199"/>
          </a:xfrm>
          <a:prstGeom prst="rect">
            <a:avLst/>
          </a:prstGeom>
          <a:noFill/>
          <a:ln>
            <a:noFill/>
          </a:ln>
          <a:effectLst>
            <a:outerShdw blurRad="57150" rotWithShape="0" algn="bl" dir="5400000" dist="19050">
              <a:srgbClr val="000000">
                <a:alpha val="50000"/>
              </a:srgbClr>
            </a:outerShdw>
          </a:effectLst>
        </p:spPr>
      </p:pic>
      <p:pic>
        <p:nvPicPr>
          <p:cNvPr id="599" name="Google Shape;599;p27"/>
          <p:cNvPicPr preferRelativeResize="0"/>
          <p:nvPr/>
        </p:nvPicPr>
        <p:blipFill rotWithShape="1">
          <a:blip r:embed="rId5">
            <a:alphaModFix/>
          </a:blip>
          <a:srcRect b="0" l="8602" r="8602" t="0"/>
          <a:stretch/>
        </p:blipFill>
        <p:spPr>
          <a:xfrm>
            <a:off x="3108300" y="1453300"/>
            <a:ext cx="1289125" cy="3309201"/>
          </a:xfrm>
          <a:prstGeom prst="rect">
            <a:avLst/>
          </a:prstGeom>
          <a:noFill/>
          <a:ln>
            <a:noFill/>
          </a:ln>
        </p:spPr>
      </p:pic>
      <p:pic>
        <p:nvPicPr>
          <p:cNvPr id="600" name="Google Shape;600;p27"/>
          <p:cNvPicPr preferRelativeResize="0"/>
          <p:nvPr/>
        </p:nvPicPr>
        <p:blipFill rotWithShape="1">
          <a:blip r:embed="rId6">
            <a:alphaModFix/>
          </a:blip>
          <a:srcRect b="12495" l="0" r="0" t="12502"/>
          <a:stretch/>
        </p:blipFill>
        <p:spPr>
          <a:xfrm flipH="1">
            <a:off x="1710000" y="1453300"/>
            <a:ext cx="1289126" cy="3309202"/>
          </a:xfrm>
          <a:prstGeom prst="rect">
            <a:avLst/>
          </a:prstGeom>
          <a:noFill/>
          <a:ln>
            <a:noFill/>
          </a:ln>
        </p:spPr>
      </p:pic>
      <p:cxnSp>
        <p:nvCxnSpPr>
          <p:cNvPr id="601" name="Google Shape;601;p27"/>
          <p:cNvCxnSpPr>
            <a:endCxn id="602" idx="1"/>
          </p:cNvCxnSpPr>
          <p:nvPr/>
        </p:nvCxnSpPr>
        <p:spPr>
          <a:xfrm>
            <a:off x="3972900" y="3030075"/>
            <a:ext cx="2774400" cy="0"/>
          </a:xfrm>
          <a:prstGeom prst="straightConnector1">
            <a:avLst/>
          </a:prstGeom>
          <a:noFill/>
          <a:ln cap="flat" cmpd="sng" w="28575">
            <a:solidFill>
              <a:srgbClr val="FFFFFF"/>
            </a:solidFill>
            <a:prstDash val="solid"/>
            <a:round/>
            <a:headEnd len="med" w="med" type="oval"/>
            <a:tailEnd len="med" w="med" type="oval"/>
          </a:ln>
        </p:spPr>
      </p:cxnSp>
      <p:cxnSp>
        <p:nvCxnSpPr>
          <p:cNvPr id="603" name="Google Shape;603;p27"/>
          <p:cNvCxnSpPr>
            <a:endCxn id="604" idx="1"/>
          </p:cNvCxnSpPr>
          <p:nvPr/>
        </p:nvCxnSpPr>
        <p:spPr>
          <a:xfrm>
            <a:off x="2506800" y="3848969"/>
            <a:ext cx="4240500" cy="0"/>
          </a:xfrm>
          <a:prstGeom prst="straightConnector1">
            <a:avLst/>
          </a:prstGeom>
          <a:noFill/>
          <a:ln cap="flat" cmpd="sng" w="28575">
            <a:solidFill>
              <a:srgbClr val="FFFFFF"/>
            </a:solidFill>
            <a:prstDash val="solid"/>
            <a:round/>
            <a:headEnd len="med" w="med" type="oval"/>
            <a:tailEnd len="med" w="med" type="oval"/>
          </a:ln>
        </p:spPr>
      </p:cxnSp>
      <p:cxnSp>
        <p:nvCxnSpPr>
          <p:cNvPr id="605" name="Google Shape;605;p27"/>
          <p:cNvCxnSpPr/>
          <p:nvPr/>
        </p:nvCxnSpPr>
        <p:spPr>
          <a:xfrm>
            <a:off x="1304100" y="4642825"/>
            <a:ext cx="5443200" cy="0"/>
          </a:xfrm>
          <a:prstGeom prst="straightConnector1">
            <a:avLst/>
          </a:prstGeom>
          <a:noFill/>
          <a:ln cap="flat" cmpd="sng" w="28575">
            <a:solidFill>
              <a:srgbClr val="FFFFFF"/>
            </a:solidFill>
            <a:prstDash val="solid"/>
            <a:round/>
            <a:headEnd len="med" w="med" type="oval"/>
            <a:tailEnd len="med" w="med" type="oval"/>
          </a:ln>
        </p:spPr>
      </p:cxnSp>
      <p:sp>
        <p:nvSpPr>
          <p:cNvPr id="606" name="Google Shape;606;p27"/>
          <p:cNvSpPr txBox="1"/>
          <p:nvPr>
            <p:ph idx="4294967295" type="subTitle"/>
          </p:nvPr>
        </p:nvSpPr>
        <p:spPr>
          <a:xfrm>
            <a:off x="6808792" y="3029525"/>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(Research , presenter )</a:t>
            </a:r>
            <a:endParaRPr sz="900">
              <a:solidFill>
                <a:srgbClr val="FFFFFF"/>
              </a:solidFill>
            </a:endParaRPr>
          </a:p>
        </p:txBody>
      </p:sp>
      <p:sp>
        <p:nvSpPr>
          <p:cNvPr id="607" name="Google Shape;607;p27"/>
          <p:cNvSpPr txBox="1"/>
          <p:nvPr>
            <p:ph idx="4294967295" type="subTitle"/>
          </p:nvPr>
        </p:nvSpPr>
        <p:spPr>
          <a:xfrm>
            <a:off x="6808792" y="3836163"/>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rPr>
              <a:t>(Research and Tech team)</a:t>
            </a:r>
            <a:endParaRPr sz="900">
              <a:solidFill>
                <a:schemeClr val="lt1"/>
              </a:solidFill>
            </a:endParaRPr>
          </a:p>
          <a:p>
            <a:pPr indent="0" lvl="0" marL="0" rtl="0" algn="l">
              <a:spcBef>
                <a:spcPts val="1600"/>
              </a:spcBef>
              <a:spcAft>
                <a:spcPts val="1600"/>
              </a:spcAft>
              <a:buNone/>
            </a:pPr>
            <a:r>
              <a:t/>
            </a:r>
            <a:endParaRPr sz="900"/>
          </a:p>
        </p:txBody>
      </p:sp>
      <p:sp>
        <p:nvSpPr>
          <p:cNvPr id="608" name="Google Shape;608;p27"/>
          <p:cNvSpPr txBox="1"/>
          <p:nvPr>
            <p:ph idx="4294967295" type="subTitle"/>
          </p:nvPr>
        </p:nvSpPr>
        <p:spPr>
          <a:xfrm>
            <a:off x="6808792" y="4642825"/>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(Team head, lead coder)</a:t>
            </a:r>
            <a:endParaRPr sz="900">
              <a:solidFill>
                <a:srgbClr val="FFFFFF"/>
              </a:solidFill>
            </a:endParaRPr>
          </a:p>
        </p:txBody>
      </p:sp>
      <p:sp>
        <p:nvSpPr>
          <p:cNvPr id="602" name="Google Shape;602;p27"/>
          <p:cNvSpPr txBox="1"/>
          <p:nvPr>
            <p:ph idx="4294967295" type="ctrTitle"/>
          </p:nvPr>
        </p:nvSpPr>
        <p:spPr>
          <a:xfrm>
            <a:off x="6747300" y="2808825"/>
            <a:ext cx="20760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TISHA THAKRAL</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 </a:t>
            </a:r>
            <a:endParaRPr sz="1000">
              <a:solidFill>
                <a:srgbClr val="FFFFFF"/>
              </a:solidFill>
            </a:endParaRPr>
          </a:p>
        </p:txBody>
      </p:sp>
      <p:sp>
        <p:nvSpPr>
          <p:cNvPr id="604" name="Google Shape;604;p27"/>
          <p:cNvSpPr txBox="1"/>
          <p:nvPr>
            <p:ph idx="4294967295" type="ctrTitle"/>
          </p:nvPr>
        </p:nvSpPr>
        <p:spPr>
          <a:xfrm>
            <a:off x="6747300" y="3697469"/>
            <a:ext cx="2076000" cy="3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ABHISHEK</a:t>
            </a:r>
            <a:endParaRPr sz="1000">
              <a:solidFill>
                <a:srgbClr val="FFFFFF"/>
              </a:solidFill>
            </a:endParaRPr>
          </a:p>
        </p:txBody>
      </p:sp>
      <p:sp>
        <p:nvSpPr>
          <p:cNvPr id="609" name="Google Shape;609;p27"/>
          <p:cNvSpPr txBox="1"/>
          <p:nvPr>
            <p:ph idx="4294967295" type="ctrTitle"/>
          </p:nvPr>
        </p:nvSpPr>
        <p:spPr>
          <a:xfrm>
            <a:off x="6747306" y="44466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Narottam Choudhary</a:t>
            </a:r>
            <a:endParaRPr sz="1000">
              <a:solidFill>
                <a:srgbClr val="FFFFFF"/>
              </a:solidFill>
            </a:endParaRPr>
          </a:p>
        </p:txBody>
      </p:sp>
      <p:cxnSp>
        <p:nvCxnSpPr>
          <p:cNvPr id="610" name="Google Shape;610;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cxnSp>
        <p:nvCxnSpPr>
          <p:cNvPr id="611" name="Google Shape;611;p27"/>
          <p:cNvCxnSpPr/>
          <p:nvPr/>
        </p:nvCxnSpPr>
        <p:spPr>
          <a:xfrm>
            <a:off x="5370600" y="2283050"/>
            <a:ext cx="1376700" cy="34500"/>
          </a:xfrm>
          <a:prstGeom prst="straightConnector1">
            <a:avLst/>
          </a:prstGeom>
          <a:noFill/>
          <a:ln cap="flat" cmpd="sng" w="28575">
            <a:solidFill>
              <a:srgbClr val="FFFFFF"/>
            </a:solidFill>
            <a:prstDash val="solid"/>
            <a:round/>
            <a:headEnd len="med" w="med" type="oval"/>
            <a:tailEnd len="med" w="med" type="oval"/>
          </a:ln>
        </p:spPr>
      </p:cxnSp>
      <p:sp>
        <p:nvSpPr>
          <p:cNvPr id="612" name="Google Shape;612;p27"/>
          <p:cNvSpPr txBox="1"/>
          <p:nvPr/>
        </p:nvSpPr>
        <p:spPr>
          <a:xfrm>
            <a:off x="6747300" y="20692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latin typeface="Roboto Black"/>
                <a:ea typeface="Roboto Black"/>
                <a:cs typeface="Roboto Black"/>
                <a:sym typeface="Roboto Black"/>
              </a:rPr>
              <a:t>HARMEET KAUR KAPOOR</a:t>
            </a:r>
            <a:endParaRPr/>
          </a:p>
        </p:txBody>
      </p:sp>
      <p:sp>
        <p:nvSpPr>
          <p:cNvPr id="613" name="Google Shape;613;p27"/>
          <p:cNvSpPr txBox="1"/>
          <p:nvPr/>
        </p:nvSpPr>
        <p:spPr>
          <a:xfrm>
            <a:off x="6808800" y="2283038"/>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s" sz="900">
                <a:solidFill>
                  <a:schemeClr val="lt1"/>
                </a:solidFill>
                <a:latin typeface="Roboto Light"/>
                <a:ea typeface="Roboto Light"/>
                <a:cs typeface="Roboto Light"/>
                <a:sym typeface="Roboto Light"/>
              </a:rPr>
              <a:t>(Research and Tech team)</a:t>
            </a:r>
            <a:endParaRPr sz="900">
              <a:solidFill>
                <a:schemeClr val="lt1"/>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17" name="Shape 617"/>
        <p:cNvGrpSpPr/>
        <p:nvPr/>
      </p:nvGrpSpPr>
      <p:grpSpPr>
        <a:xfrm>
          <a:off x="0" y="0"/>
          <a:ext cx="0" cy="0"/>
          <a:chOff x="0" y="0"/>
          <a:chExt cx="0" cy="0"/>
        </a:xfrm>
      </p:grpSpPr>
      <p:sp>
        <p:nvSpPr>
          <p:cNvPr id="618" name="Google Shape;618;p28"/>
          <p:cNvSpPr txBox="1"/>
          <p:nvPr>
            <p:ph type="ctrTitle"/>
          </p:nvPr>
        </p:nvSpPr>
        <p:spPr>
          <a:xfrm>
            <a:off x="4081200" y="13481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grpSp>
        <p:nvGrpSpPr>
          <p:cNvPr id="619" name="Google Shape;619;p28"/>
          <p:cNvGrpSpPr/>
          <p:nvPr/>
        </p:nvGrpSpPr>
        <p:grpSpPr>
          <a:xfrm flipH="1">
            <a:off x="-4531426" y="-117297"/>
            <a:ext cx="7324051" cy="5378088"/>
            <a:chOff x="238125" y="262775"/>
            <a:chExt cx="7092825" cy="5151425"/>
          </a:xfrm>
        </p:grpSpPr>
        <p:sp>
          <p:nvSpPr>
            <p:cNvPr id="620" name="Google Shape;620;p28"/>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28"/>
          <p:cNvSpPr txBox="1"/>
          <p:nvPr/>
        </p:nvSpPr>
        <p:spPr>
          <a:xfrm>
            <a:off x="4081200" y="3221225"/>
            <a:ext cx="2103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Roboto"/>
                <a:ea typeface="Roboto"/>
                <a:cs typeface="Roboto"/>
                <a:sym typeface="Roboto"/>
              </a:rPr>
              <a:t>Special Thanks to</a:t>
            </a:r>
            <a:endParaRPr b="1">
              <a:latin typeface="Roboto"/>
              <a:ea typeface="Roboto"/>
              <a:cs typeface="Roboto"/>
              <a:sym typeface="Roboto"/>
            </a:endParaRPr>
          </a:p>
          <a:p>
            <a:pPr indent="0" lvl="0" marL="0" rtl="0" algn="l">
              <a:spcBef>
                <a:spcPts val="0"/>
              </a:spcBef>
              <a:spcAft>
                <a:spcPts val="0"/>
              </a:spcAft>
              <a:buNone/>
            </a:pPr>
            <a:r>
              <a:rPr lang="es" sz="1200">
                <a:latin typeface="Roboto Light"/>
                <a:ea typeface="Roboto Light"/>
                <a:cs typeface="Roboto Light"/>
                <a:sym typeface="Roboto Light"/>
              </a:rPr>
              <a:t>1)Meet Kataria</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2)Abhay Chandra</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3)Jasmeet Singh</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4)Ritisha Garag</a:t>
            </a:r>
            <a:endParaRPr sz="12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189" name="Google Shape;189;p19"/>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latin typeface="Times New Roman"/>
                <a:ea typeface="Times New Roman"/>
                <a:cs typeface="Times New Roman"/>
                <a:sym typeface="Times New Roman"/>
              </a:rPr>
              <a:t>Naturaleza </a:t>
            </a:r>
            <a:r>
              <a:rPr lang="es" sz="1300">
                <a:latin typeface="Times New Roman"/>
                <a:ea typeface="Times New Roman"/>
                <a:cs typeface="Times New Roman"/>
                <a:sym typeface="Times New Roman"/>
              </a:rPr>
              <a:t>is the organic tech company trying to </a:t>
            </a:r>
            <a:r>
              <a:rPr lang="es" sz="1300">
                <a:latin typeface="Times New Roman"/>
                <a:ea typeface="Times New Roman"/>
                <a:cs typeface="Times New Roman"/>
                <a:sym typeface="Times New Roman"/>
              </a:rPr>
              <a:t>educate</a:t>
            </a:r>
            <a:r>
              <a:rPr lang="es" sz="1300">
                <a:latin typeface="Times New Roman"/>
                <a:ea typeface="Times New Roman"/>
                <a:cs typeface="Times New Roman"/>
                <a:sym typeface="Times New Roman"/>
              </a:rPr>
              <a:t> everyone about organic products and help them in </a:t>
            </a:r>
            <a:r>
              <a:rPr lang="es" sz="1300">
                <a:latin typeface="Times New Roman"/>
                <a:ea typeface="Times New Roman"/>
                <a:cs typeface="Times New Roman"/>
                <a:sym typeface="Times New Roman"/>
              </a:rPr>
              <a:t>buying</a:t>
            </a:r>
            <a:r>
              <a:rPr lang="es" sz="1300">
                <a:latin typeface="Times New Roman"/>
                <a:ea typeface="Times New Roman"/>
                <a:cs typeface="Times New Roman"/>
                <a:sym typeface="Times New Roman"/>
              </a:rPr>
              <a:t> right products for them.Wait is that all about us no we also share some of the tasty recipe for everyone we are trying to make some revolution in organic technology.</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cxnSp>
        <p:nvCxnSpPr>
          <p:cNvPr id="190" name="Google Shape;190;p19"/>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191" name="Google Shape;191;p19"/>
          <p:cNvGrpSpPr/>
          <p:nvPr/>
        </p:nvGrpSpPr>
        <p:grpSpPr>
          <a:xfrm>
            <a:off x="1110251" y="1395327"/>
            <a:ext cx="2342144" cy="1664528"/>
            <a:chOff x="160325" y="221250"/>
            <a:chExt cx="7199950" cy="5116900"/>
          </a:xfrm>
        </p:grpSpPr>
        <p:sp>
          <p:nvSpPr>
            <p:cNvPr id="192" name="Google Shape;192;p19"/>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9"/>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NATURALEZA</a:t>
            </a:r>
            <a:endParaRPr>
              <a:solidFill>
                <a:srgbClr val="48FFD5"/>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02" name="Google Shape;202;p20"/>
          <p:cNvSpPr txBox="1"/>
          <p:nvPr>
            <p:ph idx="1" type="subTitle"/>
          </p:nvPr>
        </p:nvSpPr>
        <p:spPr>
          <a:xfrm>
            <a:off x="833200" y="3340125"/>
            <a:ext cx="18894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Everyone know organic products are good but do they know why so?</a:t>
            </a:r>
            <a:endParaRPr/>
          </a:p>
        </p:txBody>
      </p:sp>
      <p:sp>
        <p:nvSpPr>
          <p:cNvPr id="203" name="Google Shape;203;p20"/>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Helping other organic startups by giving them platform for advertisement</a:t>
            </a:r>
            <a:endParaRPr/>
          </a:p>
        </p:txBody>
      </p:sp>
      <p:sp>
        <p:nvSpPr>
          <p:cNvPr id="204" name="Google Shape;204;p20"/>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Encouraging and setting new trend for the new generation.</a:t>
            </a:r>
            <a:endParaRPr>
              <a:solidFill>
                <a:schemeClr val="lt1"/>
              </a:solidFill>
            </a:endParaRPr>
          </a:p>
          <a:p>
            <a:pPr indent="0" lvl="0" marL="0" rtl="0" algn="ctr">
              <a:spcBef>
                <a:spcPts val="0"/>
              </a:spcBef>
              <a:spcAft>
                <a:spcPts val="0"/>
              </a:spcAft>
              <a:buNone/>
            </a:pPr>
            <a:r>
              <a:t/>
            </a:r>
            <a:endParaRPr/>
          </a:p>
        </p:txBody>
      </p:sp>
      <p:sp>
        <p:nvSpPr>
          <p:cNvPr id="205" name="Google Shape;205;p20"/>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HEALTH</a:t>
            </a:r>
            <a:endParaRPr/>
          </a:p>
        </p:txBody>
      </p:sp>
      <p:sp>
        <p:nvSpPr>
          <p:cNvPr id="206" name="Google Shape;206;p20"/>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ORGANIC STARTUPS</a:t>
            </a:r>
            <a:endParaRPr/>
          </a:p>
        </p:txBody>
      </p:sp>
      <p:sp>
        <p:nvSpPr>
          <p:cNvPr id="207" name="Google Shape;207;p20"/>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FOODSTA</a:t>
            </a:r>
            <a:endParaRPr/>
          </a:p>
        </p:txBody>
      </p:sp>
      <p:sp>
        <p:nvSpPr>
          <p:cNvPr id="208" name="Google Shape;208;p20"/>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0"/>
          <p:cNvGrpSpPr/>
          <p:nvPr/>
        </p:nvGrpSpPr>
        <p:grpSpPr>
          <a:xfrm>
            <a:off x="6877940" y="2077049"/>
            <a:ext cx="1002833" cy="837003"/>
            <a:chOff x="12618250" y="628300"/>
            <a:chExt cx="5236725" cy="4370775"/>
          </a:xfrm>
        </p:grpSpPr>
        <p:sp>
          <p:nvSpPr>
            <p:cNvPr id="210" name="Google Shape;210;p20"/>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 name="Google Shape;212;p2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213" name="Google Shape;213;p20"/>
          <p:cNvGrpSpPr/>
          <p:nvPr/>
        </p:nvGrpSpPr>
        <p:grpSpPr>
          <a:xfrm>
            <a:off x="4391199" y="2251430"/>
            <a:ext cx="357689" cy="347177"/>
            <a:chOff x="2652075" y="3639925"/>
            <a:chExt cx="1882575" cy="1827250"/>
          </a:xfrm>
        </p:grpSpPr>
        <p:sp>
          <p:nvSpPr>
            <p:cNvPr id="214" name="Google Shape;214;p20"/>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0"/>
          <p:cNvSpPr/>
          <p:nvPr/>
        </p:nvSpPr>
        <p:spPr>
          <a:xfrm>
            <a:off x="4072545" y="2080331"/>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0"/>
          <p:cNvPicPr preferRelativeResize="0"/>
          <p:nvPr/>
        </p:nvPicPr>
        <p:blipFill>
          <a:blip r:embed="rId3">
            <a:alphaModFix/>
          </a:blip>
          <a:stretch>
            <a:fillRect/>
          </a:stretch>
        </p:blipFill>
        <p:spPr>
          <a:xfrm>
            <a:off x="1455350" y="2212598"/>
            <a:ext cx="645100" cy="42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ctrTitle"/>
          </p:nvPr>
        </p:nvSpPr>
        <p:spPr>
          <a:xfrm>
            <a:off x="386963" y="-183150"/>
            <a:ext cx="6015600" cy="90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s" u="sng">
                <a:solidFill>
                  <a:schemeClr val="accent6"/>
                </a:solidFill>
                <a:latin typeface="Bree Serif"/>
                <a:ea typeface="Bree Serif"/>
                <a:cs typeface="Bree Serif"/>
                <a:sym typeface="Bree Serif"/>
              </a:rPr>
              <a:t>ABOUT  THE   </a:t>
            </a:r>
            <a:r>
              <a:rPr b="1" i="1" lang="es" u="sng">
                <a:solidFill>
                  <a:schemeClr val="accent6"/>
                </a:solidFill>
                <a:latin typeface="Bree Serif"/>
                <a:ea typeface="Bree Serif"/>
                <a:cs typeface="Bree Serif"/>
                <a:sym typeface="Bree Serif"/>
              </a:rPr>
              <a:t>PROJECT</a:t>
            </a:r>
            <a:endParaRPr b="1" i="1" u="sng">
              <a:solidFill>
                <a:schemeClr val="accent6"/>
              </a:solidFill>
              <a:latin typeface="Bree Serif"/>
              <a:ea typeface="Bree Serif"/>
              <a:cs typeface="Bree Serif"/>
              <a:sym typeface="Bree Serif"/>
            </a:endParaRPr>
          </a:p>
        </p:txBody>
      </p:sp>
      <p:sp>
        <p:nvSpPr>
          <p:cNvPr id="228" name="Google Shape;228;p21"/>
          <p:cNvSpPr txBox="1"/>
          <p:nvPr>
            <p:ph idx="1" type="subTitle"/>
          </p:nvPr>
        </p:nvSpPr>
        <p:spPr>
          <a:xfrm>
            <a:off x="4243250" y="773700"/>
            <a:ext cx="4107900" cy="4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Bree Serif"/>
                <a:ea typeface="Bree Serif"/>
                <a:cs typeface="Bree Serif"/>
                <a:sym typeface="Bree Serif"/>
              </a:rPr>
              <a:t>IT IS A WEB PROJECT WHERE THE FOLLOWING THINGS WILL BE INCLUDED:</a:t>
            </a:r>
            <a:endParaRPr sz="1400">
              <a:latin typeface="Bree Serif"/>
              <a:ea typeface="Bree Serif"/>
              <a:cs typeface="Bree Serif"/>
              <a:sym typeface="Bree Serif"/>
            </a:endParaRPr>
          </a:p>
          <a:p>
            <a:pPr indent="0" lvl="0" marL="0" rtl="0" algn="l">
              <a:spcBef>
                <a:spcPts val="0"/>
              </a:spcBef>
              <a:spcAft>
                <a:spcPts val="0"/>
              </a:spcAft>
              <a:buNone/>
            </a:pPr>
            <a:r>
              <a:t/>
            </a:r>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Health benefits and uses of organic products </a:t>
            </a:r>
            <a:endParaRPr sz="1200">
              <a:latin typeface="Roboto"/>
              <a:ea typeface="Roboto"/>
              <a:cs typeface="Roboto"/>
              <a:sym typeface="Roboto"/>
            </a:endParaRPr>
          </a:p>
          <a:p>
            <a:pPr indent="0" lvl="0" marL="0" rtl="0" algn="l">
              <a:spcBef>
                <a:spcPts val="0"/>
              </a:spcBef>
              <a:spcAft>
                <a:spcPts val="0"/>
              </a:spcAft>
              <a:buNone/>
            </a:pPr>
            <a:r>
              <a:t/>
            </a:r>
            <a:endParaRPr sz="1200">
              <a:latin typeface="Arial"/>
              <a:ea typeface="Arial"/>
              <a:cs typeface="Arial"/>
              <a:sym typeface="Arial"/>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A platform for promotional purposes for start-ups (only organic or environment-related startups).</a:t>
            </a:r>
            <a:endParaRPr>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Foodsta (the entertaining thing) ; where users can share their recipes and images of their food or places and get likes and comments just like insta , facebook and other social media , so basically is a social media only for yummy food made organically or by their own related to healthy things.</a:t>
            </a:r>
            <a:endParaRPr>
              <a:latin typeface="Roboto"/>
              <a:ea typeface="Roboto"/>
              <a:cs typeface="Roboto"/>
              <a:sym typeface="Roboto"/>
            </a:endParaRPr>
          </a:p>
          <a:p>
            <a:pPr indent="0" lvl="0" marL="457200" rtl="0" algn="l">
              <a:spcBef>
                <a:spcPts val="0"/>
              </a:spcBef>
              <a:spcAft>
                <a:spcPts val="0"/>
              </a:spcAft>
              <a:buNone/>
            </a:pPr>
            <a:r>
              <a:rPr lang="es" sz="1200">
                <a:latin typeface="Roboto Medium"/>
                <a:ea typeface="Roboto Medium"/>
                <a:cs typeface="Roboto Medium"/>
                <a:sym typeface="Roboto Medium"/>
              </a:rPr>
              <a:t> </a:t>
            </a:r>
            <a:endParaRPr sz="1200">
              <a:latin typeface="Roboto Medium"/>
              <a:ea typeface="Roboto Medium"/>
              <a:cs typeface="Roboto Medium"/>
              <a:sym typeface="Roboto Medium"/>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A feedback or a query portal; where problems of the users will be taken </a:t>
            </a:r>
            <a:endParaRPr>
              <a:latin typeface="Roboto"/>
              <a:ea typeface="Roboto"/>
              <a:cs typeface="Roboto"/>
              <a:sym typeface="Roboto"/>
            </a:endParaRPr>
          </a:p>
        </p:txBody>
      </p:sp>
      <p:pic>
        <p:nvPicPr>
          <p:cNvPr id="229" name="Google Shape;229;p21"/>
          <p:cNvPicPr preferRelativeResize="0"/>
          <p:nvPr/>
        </p:nvPicPr>
        <p:blipFill>
          <a:blip r:embed="rId3">
            <a:alphaModFix/>
          </a:blip>
          <a:stretch>
            <a:fillRect/>
          </a:stretch>
        </p:blipFill>
        <p:spPr>
          <a:xfrm>
            <a:off x="818700" y="878375"/>
            <a:ext cx="2978175" cy="34922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5" name="Google Shape;235;p22"/>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7" name="Google Shape;237;p22"/>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9" name="Google Shape;239;p22"/>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0" name="Google Shape;240;p22"/>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1" name="Google Shape;241;p22"/>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2" name="Google Shape;242;p22"/>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3" name="Google Shape;243;p22"/>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4" name="Google Shape;244;p22"/>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5" name="Google Shape;245;p22"/>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6" name="Google Shape;246;p22"/>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7" name="Google Shape;247;p22"/>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8" name="Google Shape;248;p22"/>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9" name="Google Shape;249;p22"/>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0" name="Google Shape;250;p22"/>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txBox="1"/>
          <p:nvPr>
            <p:ph type="ctrTitle"/>
          </p:nvPr>
        </p:nvSpPr>
        <p:spPr>
          <a:xfrm>
            <a:off x="2327850" y="170297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—Joshua Kushner</a:t>
            </a:r>
            <a:endParaRPr/>
          </a:p>
        </p:txBody>
      </p:sp>
      <p:sp>
        <p:nvSpPr>
          <p:cNvPr id="252" name="Google Shape;252;p22"/>
          <p:cNvSpPr txBox="1"/>
          <p:nvPr>
            <p:ph idx="1" type="subTitle"/>
          </p:nvPr>
        </p:nvSpPr>
        <p:spPr>
          <a:xfrm>
            <a:off x="2786225" y="2084174"/>
            <a:ext cx="3457500" cy="11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“Healthcare is yet to be transformed by technology.”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258" name="Google Shape;258;p23"/>
          <p:cNvSpPr txBox="1"/>
          <p:nvPr>
            <p:ph idx="1" type="subTitle"/>
          </p:nvPr>
        </p:nvSpPr>
        <p:spPr>
          <a:xfrm>
            <a:off x="3874950" y="3625075"/>
            <a:ext cx="1432500" cy="77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900"/>
              <a:t>For a more user friendly experience we aim to provide a mobile application as soon as possible</a:t>
            </a:r>
            <a:endParaRPr sz="900"/>
          </a:p>
        </p:txBody>
      </p:sp>
      <p:sp>
        <p:nvSpPr>
          <p:cNvPr id="259" name="Google Shape;259;p23"/>
          <p:cNvSpPr txBox="1"/>
          <p:nvPr>
            <p:ph idx="2" type="subTitle"/>
          </p:nvPr>
        </p:nvSpPr>
        <p:spPr>
          <a:xfrm>
            <a:off x="5813500" y="3639800"/>
            <a:ext cx="1432200" cy="64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900"/>
              <a:t>Want to help NGOs and some other helping organisations to build a better community.</a:t>
            </a:r>
            <a:endParaRPr sz="900"/>
          </a:p>
        </p:txBody>
      </p:sp>
      <p:sp>
        <p:nvSpPr>
          <p:cNvPr id="260" name="Google Shape;260;p23"/>
          <p:cNvSpPr txBox="1"/>
          <p:nvPr>
            <p:ph idx="3" type="subTitle"/>
          </p:nvPr>
        </p:nvSpPr>
        <p:spPr>
          <a:xfrm>
            <a:off x="1878725" y="3648925"/>
            <a:ext cx="1394100" cy="7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a:t>
            </a:r>
            <a:r>
              <a:rPr lang="es"/>
              <a:t>unding</a:t>
            </a:r>
            <a:r>
              <a:rPr lang="es"/>
              <a:t> are required to bring our own services for the customers.</a:t>
            </a:r>
            <a:endParaRPr/>
          </a:p>
        </p:txBody>
      </p:sp>
      <p:sp>
        <p:nvSpPr>
          <p:cNvPr id="261" name="Google Shape;261;p23"/>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262" name="Google Shape;262;p23"/>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263" name="Google Shape;263;p23"/>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FUNDING</a:t>
            </a:r>
            <a:endParaRPr sz="900"/>
          </a:p>
        </p:txBody>
      </p:sp>
      <p:sp>
        <p:nvSpPr>
          <p:cNvPr id="264" name="Google Shape;264;p23"/>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3"/>
          <p:cNvGrpSpPr/>
          <p:nvPr/>
        </p:nvGrpSpPr>
        <p:grpSpPr>
          <a:xfrm>
            <a:off x="2485018" y="2203442"/>
            <a:ext cx="295272" cy="295272"/>
            <a:chOff x="1190625" y="238125"/>
            <a:chExt cx="5226050" cy="5226050"/>
          </a:xfrm>
        </p:grpSpPr>
        <p:sp>
          <p:nvSpPr>
            <p:cNvPr id="280" name="Google Shape;280;p23"/>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3"/>
          <p:cNvGrpSpPr/>
          <p:nvPr/>
        </p:nvGrpSpPr>
        <p:grpSpPr>
          <a:xfrm>
            <a:off x="4409906" y="2192159"/>
            <a:ext cx="317750" cy="317849"/>
            <a:chOff x="1191425" y="238125"/>
            <a:chExt cx="5217575" cy="5219200"/>
          </a:xfrm>
        </p:grpSpPr>
        <p:sp>
          <p:nvSpPr>
            <p:cNvPr id="287" name="Google Shape;287;p23"/>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3"/>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2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nvSpPr>
        <p:spPr>
          <a:xfrm>
            <a:off x="2662525" y="223925"/>
            <a:ext cx="36450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1"/>
                </a:solidFill>
                <a:highlight>
                  <a:schemeClr val="accent1"/>
                </a:highlight>
                <a:latin typeface="Roboto"/>
                <a:ea typeface="Roboto"/>
                <a:cs typeface="Roboto"/>
                <a:sym typeface="Roboto"/>
              </a:rPr>
              <a:t>FUTURE GOALS AND VISION</a:t>
            </a:r>
            <a:endParaRPr b="1" sz="2100">
              <a:solidFill>
                <a:schemeClr val="dk1"/>
              </a:solidFill>
              <a:highlight>
                <a:schemeClr val="accent1"/>
              </a:highlight>
              <a:latin typeface="Roboto"/>
              <a:ea typeface="Roboto"/>
              <a:cs typeface="Roboto"/>
              <a:sym typeface="Roboto"/>
            </a:endParaRPr>
          </a:p>
        </p:txBody>
      </p:sp>
      <p:sp>
        <p:nvSpPr>
          <p:cNvPr id="300" name="Google Shape;300;p24"/>
          <p:cNvSpPr txBox="1"/>
          <p:nvPr/>
        </p:nvSpPr>
        <p:spPr>
          <a:xfrm>
            <a:off x="389125" y="1061350"/>
            <a:ext cx="77871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chemeClr val="dk1"/>
                </a:solidFill>
                <a:highlight>
                  <a:schemeClr val="accent2"/>
                </a:highlight>
              </a:rPr>
              <a:t>With our vision, we have a lot of potential. With our short-term goal, we will be trying to become a small eCommerce company that will connect small ventures which are specialized in customizing with our user’s requirements, and then gradually we will keep expanding and become a large company with a huge user base.</a:t>
            </a:r>
            <a:endParaRPr sz="1700">
              <a:solidFill>
                <a:schemeClr val="dk1"/>
              </a:solidFill>
              <a:highlight>
                <a:schemeClr val="accent2"/>
              </a:highlight>
            </a:endParaRPr>
          </a:p>
        </p:txBody>
      </p:sp>
      <p:sp>
        <p:nvSpPr>
          <p:cNvPr id="301" name="Google Shape;301;p24"/>
          <p:cNvSpPr txBox="1"/>
          <p:nvPr/>
        </p:nvSpPr>
        <p:spPr>
          <a:xfrm>
            <a:off x="435900" y="3126700"/>
            <a:ext cx="82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02" name="Google Shape;302;p24"/>
          <p:cNvSpPr txBox="1"/>
          <p:nvPr/>
        </p:nvSpPr>
        <p:spPr>
          <a:xfrm>
            <a:off x="460825" y="3170350"/>
            <a:ext cx="7643700" cy="16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700">
                <a:solidFill>
                  <a:schemeClr val="dk1"/>
                </a:solidFill>
                <a:highlight>
                  <a:schemeClr val="accent2"/>
                </a:highlight>
              </a:rPr>
              <a:t>We also aim to improve our surroundings with continuous tips that our users can practice in their daily life to improve their health as well the surroundings because we believe that our quench for a better environment needs to start from ourselves.</a:t>
            </a:r>
            <a:endParaRPr sz="1700">
              <a:solidFill>
                <a:schemeClr val="dk1"/>
              </a:solidFill>
              <a:highlight>
                <a:schemeClr val="accent2"/>
              </a:high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308" name="Google Shape;308;p25"/>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5"/>
          <p:cNvGrpSpPr/>
          <p:nvPr/>
        </p:nvGrpSpPr>
        <p:grpSpPr>
          <a:xfrm>
            <a:off x="2786120" y="3643425"/>
            <a:ext cx="3567611" cy="379200"/>
            <a:chOff x="1071175" y="3688175"/>
            <a:chExt cx="3257200" cy="379200"/>
          </a:xfrm>
        </p:grpSpPr>
        <p:sp>
          <p:nvSpPr>
            <p:cNvPr id="313" name="Google Shape;313;p25"/>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0" name="Google Shape;320;p25"/>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321" name="Google Shape;321;p25"/>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322" name="Google Shape;322;p25"/>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3" name="Google Shape;323;p25"/>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4" name="Google Shape;324;p25"/>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5" name="Google Shape;325;p25"/>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25"/>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25"/>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8" name="Google Shape;328;p25"/>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25"/>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30" name="Google Shape;330;p25"/>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331" name="Google Shape;331;p25"/>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332" name="Google Shape;332;p25"/>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333" name="Google Shape;333;p25"/>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334" name="Google Shape;334;p25"/>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335" name="Google Shape;335;p25"/>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6" name="Google Shape;336;p25"/>
          <p:cNvCxnSpPr>
            <a:endCxn id="315"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337" name="Google Shape;337;p25"/>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8" name="Google Shape;338;p25"/>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9" name="Google Shape;339;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345" name="Google Shape;345;p2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349" name="Google Shape;349;p2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582" name="Google Shape;582;p2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Want to bring a big revolution between nature and technology.</a:t>
            </a:r>
            <a:endParaRPr sz="900">
              <a:solidFill>
                <a:srgbClr val="FFFFFF"/>
              </a:solidFill>
            </a:endParaRPr>
          </a:p>
        </p:txBody>
      </p:sp>
      <p:sp>
        <p:nvSpPr>
          <p:cNvPr id="583" name="Google Shape;583;p2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584" name="Google Shape;584;p2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A </a:t>
            </a:r>
            <a:r>
              <a:rPr lang="es" sz="900"/>
              <a:t>great</a:t>
            </a:r>
            <a:r>
              <a:rPr lang="es" sz="900"/>
              <a:t> idea </a:t>
            </a:r>
            <a:r>
              <a:rPr lang="es" sz="900"/>
              <a:t>just come in mind and we just started working on it.</a:t>
            </a:r>
            <a:endParaRPr sz="900">
              <a:solidFill>
                <a:srgbClr val="FFFFFF"/>
              </a:solidFill>
            </a:endParaRPr>
          </a:p>
        </p:txBody>
      </p:sp>
      <p:sp>
        <p:nvSpPr>
          <p:cNvPr id="585" name="Google Shape;585;p2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586" name="Google Shape;586;p2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Trying to collab with some of the brands and bring great user experience.</a:t>
            </a:r>
            <a:endParaRPr sz="900">
              <a:solidFill>
                <a:srgbClr val="FFFFFF"/>
              </a:solidFill>
            </a:endParaRPr>
          </a:p>
        </p:txBody>
      </p:sp>
      <p:sp>
        <p:nvSpPr>
          <p:cNvPr id="587" name="Google Shape;587;p2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588" name="Google Shape;588;p26"/>
          <p:cNvCxnSpPr>
            <a:endCxn id="584"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589" name="Google Shape;589;p2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590" name="Google Shape;590;p26"/>
          <p:cNvCxnSpPr>
            <a:endCxn id="586"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591" name="Google Shape;591;p2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